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3408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30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609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943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7888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616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546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32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460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95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8713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9F799AB-27A4-4FAC-8590-7B89363045C1}" type="datetimeFigureOut">
              <a:rPr lang="it-IT" smtClean="0"/>
              <a:pPr/>
              <a:t>01/02/2016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CA638E7-F16B-4269-8FDA-A8EBABCFD1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0788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Batteri\Produce_1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Batteri\capsula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tente\Desktop\Batteri\conta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Crescita di una </a:t>
            </a:r>
            <a:r>
              <a:rPr lang="it-IT" smtClean="0"/>
              <a:t>colonia batterica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97280" y="4413504"/>
            <a:ext cx="913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Laboratorio di biologia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5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85216" y="731520"/>
            <a:ext cx="7900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L’Agar si estrae da un’alga rossa ed è costituito dal polisaccaride </a:t>
            </a:r>
            <a:r>
              <a:rPr lang="it-IT" dirty="0" err="1"/>
              <a:t>a</a:t>
            </a:r>
            <a:r>
              <a:rPr lang="it-IT" dirty="0" err="1" smtClean="0"/>
              <a:t>garosio</a:t>
            </a:r>
            <a:r>
              <a:rPr lang="it-IT" dirty="0" smtClean="0"/>
              <a:t>.  Rappresenta il terreno di coltura ideale per la crescita di molti batteri.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Si sciolgono 1,2 g di agar in 60 ml di acqua calda, usando un bicchiere resistente al calore.</a:t>
            </a:r>
          </a:p>
          <a:p>
            <a:r>
              <a:rPr lang="it-IT" dirty="0" smtClean="0"/>
              <a:t>Si lascia bollire qualche minuto, poi si versa nelle capsule Petri.</a:t>
            </a:r>
          </a:p>
          <a:p>
            <a:r>
              <a:rPr lang="it-IT" dirty="0" smtClean="0"/>
              <a:t>Si attende che raffreddi e gelifichi bene.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5216" y="1638407"/>
            <a:ext cx="5440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PREPARAZIONE PER 4 CAPSULE PETRI</a:t>
            </a:r>
            <a:endParaRPr lang="it-IT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roduce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37106" y="2907586"/>
            <a:ext cx="4712413" cy="3534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7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463634"/>
            <a:ext cx="7663276" cy="57238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1104" y="463634"/>
            <a:ext cx="3145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Con dei </a:t>
            </a:r>
            <a:r>
              <a:rPr lang="it-IT" sz="3200" dirty="0" err="1" smtClean="0"/>
              <a:t>cotton</a:t>
            </a:r>
            <a:r>
              <a:rPr lang="it-IT" sz="3200" dirty="0" smtClean="0"/>
              <a:t> </a:t>
            </a:r>
            <a:r>
              <a:rPr lang="it-IT" sz="3200" dirty="0" err="1" smtClean="0"/>
              <a:t>fioc</a:t>
            </a:r>
            <a:r>
              <a:rPr lang="it-IT" sz="3200" dirty="0" smtClean="0"/>
              <a:t> si prelevano i batteri presenti nell’ambiente.</a:t>
            </a:r>
          </a:p>
          <a:p>
            <a:r>
              <a:rPr lang="it-IT" sz="3200" dirty="0" smtClean="0"/>
              <a:t>Qualunque luogo, per quanto pulito, ospita batteri.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378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57">
            <a:off x="4335062" y="1304544"/>
            <a:ext cx="6863894" cy="51267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0416" y="670560"/>
            <a:ext cx="3706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 un pennarello indelebile si contrassegnano le capsule Petri indicando per ciascuna la provenienza dei Batteri.</a:t>
            </a:r>
          </a:p>
          <a:p>
            <a:r>
              <a:rPr lang="it-IT" sz="2400" dirty="0" smtClean="0"/>
              <a:t>Noi abbiamo effettuato un confronto fra i Batteri presenti nel bagno della scuola e quelli presenti nel laboratorio di scienze.</a:t>
            </a:r>
          </a:p>
          <a:p>
            <a:r>
              <a:rPr lang="it-IT" sz="2400" dirty="0" smtClean="0"/>
              <a:t>Per agire in sterilità le capsule andrebbero sterilizzate in autoclave.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28997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21389771">
            <a:off x="292608" y="146151"/>
            <a:ext cx="2560320" cy="526297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Aprendo parzialmente la capsula per evitare contaminazioni, si passa delicatamente il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cotton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fioc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 a zig zag sull’agar (semina del terreno di coltura)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apsul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15146" y="991456"/>
            <a:ext cx="6719300" cy="5039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2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8" y="538668"/>
            <a:ext cx="7285324" cy="54415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0144" y="538668"/>
            <a:ext cx="3523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capsule vengono trasferite nel forno termostatato e lasciate a 37°C per 1-2 giorni.</a:t>
            </a:r>
          </a:p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questo modo si favorisce la crescita di molte specie batteriche non termofile.</a:t>
            </a:r>
            <a:endParaRPr lang="it-IT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1188258">
            <a:off x="609600" y="1853184"/>
            <a:ext cx="2706624" cy="267765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Trascorso il tempo necessario, sul gel si noteranno le colonie batteriche che si presentano come circoletti traslucidi. 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50">
            <a:off x="5132833" y="1402081"/>
            <a:ext cx="5583935" cy="4891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86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7111" y="236327"/>
            <a:ext cx="941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 procede alla conta delle colonie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6032" y="1377840"/>
            <a:ext cx="3560064" cy="3970318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Il metodo da noi utilizzato per la raccolta e la semina ci serve a contare le CFU (Unità Formanti Colonie), cioè il numero di cellule vitali. </a:t>
            </a:r>
          </a:p>
          <a:p>
            <a:r>
              <a:rPr lang="it-IT" dirty="0" smtClean="0"/>
              <a:t>Il conteggio è più accurato se si utilizza un </a:t>
            </a:r>
            <a:r>
              <a:rPr lang="it-IT" dirty="0" err="1" smtClean="0"/>
              <a:t>contacolonie</a:t>
            </a:r>
            <a:r>
              <a:rPr lang="it-IT" dirty="0" smtClean="0"/>
              <a:t> (come nella foto) dotato di supporto luminoso reticolato per il conteggio per cm</a:t>
            </a:r>
            <a:r>
              <a:rPr lang="it-IT" baseline="30000" dirty="0" smtClean="0"/>
              <a:t>2 </a:t>
            </a:r>
            <a:r>
              <a:rPr lang="it-IT" dirty="0" smtClean="0"/>
              <a:t>di superficie, una penna conta colpi che registra il numero di colpi che l’operatore dà in corrispondenza di ciascuna colonia e una lente di ingrandimento.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48" y="1901951"/>
            <a:ext cx="5662244" cy="4229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1380668">
            <a:off x="512064" y="1492103"/>
            <a:ext cx="3218688" cy="41549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Testo introduttivo di Alessia Colotti, esperimento condotto dagli allievi di diverse classi del liceo scientifico «Falcone» (nei video alcuni alunni della sezione B) e dal tecnico Michele.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Video e montaggio della prof. Danila Mastronardi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cont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3515" y="1371600"/>
            <a:ext cx="5876818" cy="4407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30368" y="1624542"/>
            <a:ext cx="6096000" cy="4661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 Batteri sono piccoli organismi costituiti da cellula procariote, cioè 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priva di</a:t>
            </a:r>
            <a:r>
              <a:rPr lang="it-IT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nucleo; essi hanno un diametro compreso fra 1 e 10 micrometri. I batteri possono essere utili o dannosi all’uomo. I batteri dannosi sono i responsabili delle malattie che colpiscono l’uomo, mentre quelli utili contribuiscono alla produzione dello yogurt, </a:t>
            </a:r>
            <a:r>
              <a:rPr lang="it-IT" dirty="0" smtClean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it-IT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 formaggio, dei detersivi e delle medicine e sono molto più numerosi di quelli patogeni.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 batteri sono fondamentali per il mantenimento degli ecosistemi e alcuni producono ossigeno, ma soprattutto essi sono decompositori cioè decompongono la sostanza organica morta.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" y="1624542"/>
            <a:ext cx="4224528" cy="311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087916" y="282047"/>
            <a:ext cx="4430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</a:t>
            </a:r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NTRODUZIONE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37203"/>
            <a:ext cx="567537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 batteri si caratterizzano in base alla loro forma: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-I COCCHI: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hanno una forma sferica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-I BACILLI: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hanno una forma a bastoncino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-I VIBRONI: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hanno una forma a virgola e tristemente famoso è il “vibrione del colera”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-GLI SPIRILLI: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hanno una forma ad elica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7376" y="3721608"/>
            <a:ext cx="4916233" cy="306324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="" xmlns:p14="http://schemas.microsoft.com/office/powerpoint/2010/main" val="1707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0144" y="499872"/>
            <a:ext cx="77541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Batteri </a:t>
            </a:r>
            <a:r>
              <a:rPr lang="it-IT" sz="2800" dirty="0"/>
              <a:t>utilizzano due </a:t>
            </a:r>
            <a:r>
              <a:rPr lang="it-IT" sz="2800" dirty="0" smtClean="0"/>
              <a:t>diverse fonti </a:t>
            </a:r>
            <a:r>
              <a:rPr lang="it-IT" sz="2800" dirty="0"/>
              <a:t>di </a:t>
            </a:r>
            <a:r>
              <a:rPr lang="it-IT" sz="2800" dirty="0" smtClean="0"/>
              <a:t>energia e in base a questo si distinguono in:</a:t>
            </a:r>
            <a:endParaRPr lang="it-IT" sz="2800" dirty="0"/>
          </a:p>
          <a:p>
            <a:r>
              <a:rPr lang="it-IT" sz="2800" dirty="0"/>
              <a:t>-</a:t>
            </a:r>
            <a:r>
              <a:rPr lang="it-IT" sz="2800" dirty="0" smtClean="0">
                <a:solidFill>
                  <a:srgbClr val="C00000"/>
                </a:solidFill>
              </a:rPr>
              <a:t>FOTOTROFI</a:t>
            </a:r>
            <a:r>
              <a:rPr lang="it-IT" sz="2800" dirty="0"/>
              <a:t>: che ricavano l’energia dalla luce (ciano batteri)</a:t>
            </a:r>
          </a:p>
          <a:p>
            <a:r>
              <a:rPr lang="it-IT" sz="2800" dirty="0"/>
              <a:t>-</a:t>
            </a:r>
            <a:r>
              <a:rPr lang="it-IT" sz="2800" dirty="0">
                <a:solidFill>
                  <a:srgbClr val="C00000"/>
                </a:solidFill>
              </a:rPr>
              <a:t>CHEMIOTROFI</a:t>
            </a:r>
            <a:r>
              <a:rPr lang="it-IT" sz="2800" dirty="0"/>
              <a:t>: sfruttano l’energia immagazzinata in molecole organiche o inorganiche, ad esempio </a:t>
            </a:r>
            <a:r>
              <a:rPr lang="it-IT" sz="2800" dirty="0" smtClean="0"/>
              <a:t>H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S </a:t>
            </a:r>
            <a:r>
              <a:rPr lang="it-IT" sz="2800" dirty="0"/>
              <a:t>o i composti di ferro o azoto.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3388922"/>
            <a:ext cx="4718500" cy="314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26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92032" y="553319"/>
            <a:ext cx="7583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3"/>
                </a:solidFill>
                <a:effectLst/>
              </a:rPr>
              <a:t>RIPRODUZIONE ASESSUATA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01857" y="3319843"/>
            <a:ext cx="7354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3"/>
                </a:solidFill>
              </a:rPr>
              <a:t> RIPRODUZIONE SESSUATA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83791" y="4405859"/>
            <a:ext cx="9351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n/>
              </a:rPr>
              <a:t>In alcuni casi si attiva un tipo di riproduzione sessuata in cui un batterio “maschio” possiede nel suo DNA il fattore “F” che permette di generare un “PILUS”; attraverso il “</a:t>
            </a:r>
            <a:r>
              <a:rPr lang="it-IT" sz="2400" dirty="0" err="1">
                <a:ln/>
              </a:rPr>
              <a:t>Pilus</a:t>
            </a:r>
            <a:r>
              <a:rPr lang="it-IT" sz="2400" dirty="0">
                <a:ln/>
              </a:rPr>
              <a:t>”, il batterio si unisce ad </a:t>
            </a:r>
            <a:r>
              <a:rPr lang="it-IT" sz="2400" dirty="0" smtClean="0">
                <a:ln/>
              </a:rPr>
              <a:t>un batterio che funge da </a:t>
            </a:r>
            <a:r>
              <a:rPr lang="it-IT" sz="2400" dirty="0">
                <a:ln/>
              </a:rPr>
              <a:t>femmina e </a:t>
            </a:r>
            <a:r>
              <a:rPr lang="it-IT" sz="2400" dirty="0" smtClean="0">
                <a:ln/>
              </a:rPr>
              <a:t>consente il passaggio di </a:t>
            </a:r>
            <a:r>
              <a:rPr lang="it-IT" sz="2400" dirty="0">
                <a:ln/>
              </a:rPr>
              <a:t>parte del DNA maschile che entra nella femmina. In questo modo si è avuto un </a:t>
            </a:r>
            <a:r>
              <a:rPr lang="it-IT" sz="2400" dirty="0" smtClean="0">
                <a:ln/>
              </a:rPr>
              <a:t>rimescolamento </a:t>
            </a:r>
            <a:r>
              <a:rPr lang="it-IT" sz="2400" dirty="0">
                <a:ln/>
              </a:rPr>
              <a:t>di DNA e quindi variabilità.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07017" y="163933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n/>
                <a:solidFill>
                  <a:schemeClr val="tx2">
                    <a:lumMod val="90000"/>
                    <a:lumOff val="10000"/>
                  </a:schemeClr>
                </a:solidFill>
              </a:rPr>
              <a:t>I Batteri si riproducono per </a:t>
            </a:r>
            <a:r>
              <a:rPr lang="it-IT" sz="2400" dirty="0">
                <a:ln/>
                <a:solidFill>
                  <a:schemeClr val="tx2">
                    <a:lumMod val="90000"/>
                    <a:lumOff val="10000"/>
                  </a:schemeClr>
                </a:solidFill>
              </a:rPr>
              <a:t>scissione binaria; il cromosoma si duplica e per tale motivo le dimensioni dei batteri aumentano, la </a:t>
            </a:r>
            <a:r>
              <a:rPr lang="it-IT" sz="2400" dirty="0">
                <a:ln/>
                <a:solidFill>
                  <a:schemeClr val="tx2">
                    <a:lumMod val="90000"/>
                    <a:lumOff val="10000"/>
                  </a:schemeClr>
                </a:solidFill>
                <a:hlinkClick r:id="rId2" action="ppaction://hlinksldjump"/>
              </a:rPr>
              <a:t>membrana plasmatica </a:t>
            </a:r>
            <a:r>
              <a:rPr lang="it-IT" sz="2400" dirty="0">
                <a:ln/>
                <a:solidFill>
                  <a:schemeClr val="tx2">
                    <a:lumMod val="90000"/>
                    <a:lumOff val="10000"/>
                  </a:schemeClr>
                </a:solidFill>
              </a:rPr>
              <a:t>si ripiega verso l’interno dividendo la cellula madre in due cellule figlie.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7223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21792" y="463296"/>
            <a:ext cx="1048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batteri sono così numerosi da occupare 2 domini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it-IT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endParaRPr lang="it-IT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/>
              <a:t>Agli </a:t>
            </a:r>
            <a:r>
              <a:rPr lang="it-IT" dirty="0" smtClean="0"/>
              <a:t>Archei </a:t>
            </a:r>
            <a:r>
              <a:rPr lang="it-IT" dirty="0"/>
              <a:t>appartengono i batteri più antichi che vivono in condizioni estreme, infatti molti sopravvivono in condizioni di temperature altissime (oltre 100°) e si chiamano TERMOFILI ESTREMI, altri vivono in condizioni di salinità molto elevata e sono gli ALOFILI ESTREMI, altri sono </a:t>
            </a:r>
            <a:r>
              <a:rPr lang="it-IT" dirty="0" err="1"/>
              <a:t>metanogeni</a:t>
            </a:r>
            <a:r>
              <a:rPr lang="it-IT" dirty="0"/>
              <a:t> perché producono metano come prodotto di rifiuto e si trovano nei fanghi di palude o nell’intestino dei cani.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56" y="3734083"/>
            <a:ext cx="3727894" cy="301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325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2048256" y="1232809"/>
            <a:ext cx="9058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MEMBRANA PLASMATICA è costituita da fosfolipidi e proteine e ha una struttura che le permette di far passare dal citoplasma all’ambiente extracellulare e viceversa solamente alcune sostanze; questa proprietà è dovuta al fatto che la membrana non è una struttura rigida ma presenta una certa fluidità.</a:t>
            </a:r>
          </a:p>
          <a:p>
            <a:pPr algn="just"/>
            <a:r>
              <a:rPr lang="it-IT" dirty="0"/>
              <a:t>La membrana plasmatica è definita selettivamente permeabile per la sua caratteristica di consentire il passaggio di alcune molecole ma non tutte. I fosfolipidi sono costituiti da un’estremità polare idrofila e da un’estremità apolare idrofoba. La testa è formata da un gruppo fosfato, mentre la coda di acidi grassi. Nella membrana plasmatica i fosfolipidi si dispongono su un doppio strato in cui le teste sono rivolte verso l’esterno della cellula e verso il citoplasma, invece le </a:t>
            </a:r>
            <a:r>
              <a:rPr lang="it-IT" dirty="0" smtClean="0"/>
              <a:t>code si </a:t>
            </a:r>
            <a:r>
              <a:rPr lang="it-IT" dirty="0"/>
              <a:t>“fronteggiano” internamente alla membrana stessa, questa disposizione prende il nome di 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DOPPIO STRATO FOSFOLIPIDICO</a:t>
            </a:r>
            <a:r>
              <a:rPr lang="it-IT" dirty="0" smtClean="0"/>
              <a:t>. Nel doppio strato sono immerse le proteine, con varie funzioni.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48256" y="323088"/>
            <a:ext cx="8185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MEMBRANA PLASMATICA </a:t>
            </a:r>
          </a:p>
        </p:txBody>
      </p:sp>
      <p:pic>
        <p:nvPicPr>
          <p:cNvPr id="5" name="Immagin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3391" y="4401311"/>
            <a:ext cx="5170043" cy="231762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CasellaDiTesto 5"/>
          <p:cNvSpPr txBox="1"/>
          <p:nvPr/>
        </p:nvSpPr>
        <p:spPr>
          <a:xfrm>
            <a:off x="377952" y="134112"/>
            <a:ext cx="1015663" cy="61935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APPROFONDIMENTO</a:t>
            </a:r>
            <a:endParaRPr lang="it-IT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>
            <a:hlinkClick r:id="rId2" action="ppaction://hlinksldjump"/>
          </p:cNvPr>
          <p:cNvSpPr txBox="1"/>
          <p:nvPr/>
        </p:nvSpPr>
        <p:spPr>
          <a:xfrm>
            <a:off x="2048256" y="5425440"/>
            <a:ext cx="87782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Back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118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03887" y="346054"/>
            <a:ext cx="68010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nostra esperienza</a:t>
            </a:r>
            <a:endParaRPr lang="it-IT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77696" y="3730752"/>
            <a:ext cx="1022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</a:rPr>
              <a:t>Raccogliere, seminare e contare i batteri presenti nel laboratorio di Scienze e nel bagno della scuola.</a:t>
            </a:r>
            <a:endParaRPr lang="it-I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2336" y="753318"/>
            <a:ext cx="3316224" cy="3108543"/>
          </a:xfrm>
          <a:prstGeom prst="rect">
            <a:avLst/>
          </a:prstGeom>
          <a:gradFill>
            <a:gsLst>
              <a:gs pos="19000">
                <a:srgbClr val="0070C0"/>
              </a:gs>
              <a:gs pos="50000">
                <a:schemeClr val="accent1">
                  <a:shade val="100000"/>
                  <a:satMod val="100000"/>
                  <a:lumMod val="100000"/>
                </a:schemeClr>
              </a:gs>
              <a:gs pos="100000">
                <a:schemeClr val="accent1">
                  <a:shade val="80000"/>
                  <a:satMod val="100000"/>
                  <a:lumMod val="99000"/>
                </a:schemeClr>
              </a:gs>
            </a:gsLst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Strumenti necessari:</a:t>
            </a:r>
          </a:p>
          <a:p>
            <a:endParaRPr lang="it-IT" dirty="0"/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Capsula Petri</a:t>
            </a: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Fornetto termostatato</a:t>
            </a: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Agar</a:t>
            </a: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Acqua distillata</a:t>
            </a: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Cotton </a:t>
            </a:r>
            <a:r>
              <a:rPr lang="it-IT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fioc</a:t>
            </a:r>
            <a:endParaRPr lang="it-IT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Guanti</a:t>
            </a:r>
          </a:p>
          <a:p>
            <a:r>
              <a:rPr lang="it-IT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Becher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53">
            <a:off x="4769842" y="987552"/>
            <a:ext cx="6880218" cy="5138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440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241</TotalTime>
  <Words>959</Words>
  <Application>Microsoft Office PowerPoint</Application>
  <PresentationFormat>Personalizzato</PresentationFormat>
  <Paragraphs>62</Paragraphs>
  <Slides>17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Metropolitano</vt:lpstr>
      <vt:lpstr>Crescita di una colonia batterica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Batteri</dc:title>
  <dc:creator>Danila</dc:creator>
  <cp:lastModifiedBy>Utente</cp:lastModifiedBy>
  <cp:revision>24</cp:revision>
  <dcterms:created xsi:type="dcterms:W3CDTF">2015-10-22T13:15:30Z</dcterms:created>
  <dcterms:modified xsi:type="dcterms:W3CDTF">2016-02-01T07:47:01Z</dcterms:modified>
</cp:coreProperties>
</file>