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68" r:id="rId2"/>
    <p:sldId id="256" r:id="rId3"/>
    <p:sldId id="264" r:id="rId4"/>
    <p:sldId id="260" r:id="rId5"/>
    <p:sldId id="257" r:id="rId6"/>
    <p:sldId id="258" r:id="rId7"/>
    <p:sldId id="265" r:id="rId8"/>
    <p:sldId id="267" r:id="rId9"/>
    <p:sldId id="262" r:id="rId10"/>
    <p:sldId id="26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89E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643" autoAdjust="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F34E3-7336-49B1-B08A-03FAFCBF7465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4810D-5734-43C1-B0EB-EAC145FF657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9DDB-2DF7-4303-A7E1-1AE4AA0FA61F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55F-67D3-4886-A55B-DF8B1F9A14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9DDB-2DF7-4303-A7E1-1AE4AA0FA61F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55F-67D3-4886-A55B-DF8B1F9A14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9DDB-2DF7-4303-A7E1-1AE4AA0FA61F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55F-67D3-4886-A55B-DF8B1F9A14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9DDB-2DF7-4303-A7E1-1AE4AA0FA61F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55F-67D3-4886-A55B-DF8B1F9A14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9DDB-2DF7-4303-A7E1-1AE4AA0FA61F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55F-67D3-4886-A55B-DF8B1F9A14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9DDB-2DF7-4303-A7E1-1AE4AA0FA61F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55F-67D3-4886-A55B-DF8B1F9A14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9DDB-2DF7-4303-A7E1-1AE4AA0FA61F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55F-67D3-4886-A55B-DF8B1F9A14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9DDB-2DF7-4303-A7E1-1AE4AA0FA61F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5E55F-67D3-4886-A55B-DF8B1F9A144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9DDB-2DF7-4303-A7E1-1AE4AA0FA61F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55F-67D3-4886-A55B-DF8B1F9A14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9DDB-2DF7-4303-A7E1-1AE4AA0FA61F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7C5E55F-67D3-4886-A55B-DF8B1F9A14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89A9DDB-2DF7-4303-A7E1-1AE4AA0FA61F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E55F-67D3-4886-A55B-DF8B1F9A14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89A9DDB-2DF7-4303-A7E1-1AE4AA0FA61F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C5E55F-67D3-4886-A55B-DF8B1F9A144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Utente\Desktop\Sag_fia\Video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Liceo Scientifico </a:t>
            </a:r>
            <a:b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“Falcone” di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pozzuoli</a:t>
            </a:r>
            <a:endParaRPr lang="it-IT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Esperimenti di Scienze</a:t>
            </a:r>
            <a:endParaRPr lang="it-IT" dirty="0"/>
          </a:p>
        </p:txBody>
      </p:sp>
      <p:pic>
        <p:nvPicPr>
          <p:cNvPr id="5" name="Immagine 4" descr="2012-11-23 08.36.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564904"/>
            <a:ext cx="5148064" cy="3861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L'acido cloridrico ha la </a:t>
            </a:r>
            <a:r>
              <a:rPr lang="it-IT" dirty="0" smtClean="0">
                <a:solidFill>
                  <a:schemeClr val="tx1">
                    <a:lumMod val="95000"/>
                  </a:schemeClr>
                </a:solidFill>
              </a:rPr>
              <a:t>funzione di permettere l'adesione al filo dei cristalli del sale e di trasformare lo stesso, qualora già non lo fosse, in un cloruro, sale particolarmente volatile. </a:t>
            </a:r>
            <a:endParaRPr lang="it-IT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76470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Qual è la funzione dell’acido cloridrico (</a:t>
            </a:r>
            <a:r>
              <a:rPr lang="it-IT" dirty="0" err="1" smtClean="0"/>
              <a:t>HCl</a:t>
            </a:r>
            <a:r>
              <a:rPr lang="it-IT" dirty="0" smtClean="0"/>
              <a:t>)?</a:t>
            </a:r>
            <a:endParaRPr lang="it-IT" dirty="0"/>
          </a:p>
        </p:txBody>
      </p:sp>
      <p:sp>
        <p:nvSpPr>
          <p:cNvPr id="6" name="Inizio 5">
            <a:hlinkClick r:id="rId2" action="ppaction://hlinksldjump" highlightClick="1"/>
          </p:cNvPr>
          <p:cNvSpPr/>
          <p:nvPr/>
        </p:nvSpPr>
        <p:spPr>
          <a:xfrm>
            <a:off x="1187624" y="5229200"/>
            <a:ext cx="936104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8077200" cy="167335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SAGGIO ALLA FIAMMA 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868144" y="48691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 il primo biennio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24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Obiettivo</a:t>
            </a:r>
            <a:endParaRPr kumimoji="0" lang="it-IT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36827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Riconoscere sali diversi tramite l’emissione di  radiazione luminosa.</a:t>
            </a:r>
            <a:endParaRPr lang="it-IT" dirty="0"/>
          </a:p>
        </p:txBody>
      </p:sp>
      <p:pic>
        <p:nvPicPr>
          <p:cNvPr id="6" name="Immagine 5" descr="DSC_0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124744"/>
            <a:ext cx="3148202" cy="45817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SC_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0759" y="942967"/>
            <a:ext cx="6034617" cy="4525963"/>
          </a:xfrm>
        </p:spPr>
      </p:pic>
      <p:sp>
        <p:nvSpPr>
          <p:cNvPr id="5" name="Ovale 4"/>
          <p:cNvSpPr/>
          <p:nvPr/>
        </p:nvSpPr>
        <p:spPr>
          <a:xfrm>
            <a:off x="6012160" y="1700808"/>
            <a:ext cx="201622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Bacchetta di vetro con filo nichel-cromo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5652120" y="3068960"/>
            <a:ext cx="1872208" cy="1080120"/>
          </a:xfrm>
          <a:prstGeom prst="ellipse">
            <a:avLst/>
          </a:prstGeom>
          <a:solidFill>
            <a:srgbClr val="F89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bg1"/>
                </a:solidFill>
              </a:rPr>
              <a:t>Becco-bunsen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5292080" y="188640"/>
            <a:ext cx="2232248" cy="12241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Ciotole di alluminio contenenti i sali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2051720" y="1268760"/>
            <a:ext cx="3456384" cy="57606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3419872" y="3573016"/>
            <a:ext cx="2448272" cy="43204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 flipV="1">
            <a:off x="3563888" y="2060848"/>
            <a:ext cx="2664296" cy="21602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427984" y="41490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STRUMENTI: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Bacchetta di vetro con filo di nichel-cromo;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becco </a:t>
            </a:r>
            <a:r>
              <a:rPr lang="it-IT" b="1" dirty="0" err="1" smtClean="0">
                <a:solidFill>
                  <a:srgbClr val="0070C0"/>
                </a:solidFill>
              </a:rPr>
              <a:t>bunsen</a:t>
            </a:r>
            <a:r>
              <a:rPr lang="it-IT" b="1" dirty="0" smtClean="0">
                <a:solidFill>
                  <a:srgbClr val="0070C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 contenitori in alluminio;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 5 Sali (Potassio, Rame, Calcio, Sodio, bario)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becher 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 acido cloridrico (sol.1:3)</a:t>
            </a:r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899592" y="5301208"/>
            <a:ext cx="144016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Becher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1403648" y="3140968"/>
            <a:ext cx="216024" cy="208823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                  </a:t>
            </a:r>
            <a:r>
              <a:rPr lang="it-IT" dirty="0" smtClean="0">
                <a:solidFill>
                  <a:srgbClr val="FF0000"/>
                </a:solidFill>
              </a:rPr>
              <a:t>PROCEDIMENTO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628800"/>
            <a:ext cx="7344816" cy="41490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Si accende il </a:t>
            </a:r>
            <a:r>
              <a:rPr lang="it-IT" sz="2000" b="1" dirty="0" err="1" smtClean="0">
                <a:solidFill>
                  <a:schemeClr val="bg1"/>
                </a:solidFill>
              </a:rPr>
              <a:t>becco-bunsen</a:t>
            </a:r>
            <a:r>
              <a:rPr lang="it-IT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Si </a:t>
            </a:r>
            <a:r>
              <a:rPr lang="it-IT" sz="2000" b="1" dirty="0">
                <a:solidFill>
                  <a:schemeClr val="bg1"/>
                </a:solidFill>
              </a:rPr>
              <a:t>immerge il filo di nichel cromo nell’ </a:t>
            </a:r>
            <a:r>
              <a:rPr lang="it-IT" sz="2000" b="1" dirty="0">
                <a:solidFill>
                  <a:schemeClr val="bg1"/>
                </a:solidFill>
                <a:hlinkClick r:id="rId2" action="ppaction://hlinksldjump"/>
              </a:rPr>
              <a:t>acido </a:t>
            </a:r>
            <a:r>
              <a:rPr lang="it-IT" sz="2000" b="1" dirty="0" smtClean="0">
                <a:solidFill>
                  <a:schemeClr val="bg1"/>
                </a:solidFill>
                <a:hlinkClick r:id="rId2" action="ppaction://hlinksldjump"/>
              </a:rPr>
              <a:t>cloridrico</a:t>
            </a:r>
            <a:r>
              <a:rPr lang="it-IT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Si porta la punta della bacchetta di vetro più volte sulla fiamma per pulirla da eventuali residui. Tale operazione è completata quando la fiamma appare incolore.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Si immerge la </a:t>
            </a:r>
            <a:r>
              <a:rPr lang="it-IT" sz="2000" b="1" dirty="0">
                <a:solidFill>
                  <a:schemeClr val="bg1"/>
                </a:solidFill>
              </a:rPr>
              <a:t>punta </a:t>
            </a:r>
            <a:r>
              <a:rPr lang="it-IT" sz="2000" b="1" dirty="0" smtClean="0">
                <a:solidFill>
                  <a:schemeClr val="bg1"/>
                </a:solidFill>
              </a:rPr>
              <a:t>del filo nuovamente nell’acido cloridrico quindi in uno dei sali, facendo aderire i cristalli.</a:t>
            </a:r>
            <a:endParaRPr lang="it-IT" sz="2000" b="1" dirty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Utilizzando una pinza, si pone </a:t>
            </a:r>
            <a:r>
              <a:rPr lang="it-IT" sz="2000" b="1" dirty="0">
                <a:solidFill>
                  <a:schemeClr val="bg1"/>
                </a:solidFill>
              </a:rPr>
              <a:t>il filo con </a:t>
            </a:r>
            <a:r>
              <a:rPr lang="it-IT" sz="2000" b="1" dirty="0" smtClean="0">
                <a:solidFill>
                  <a:schemeClr val="bg1"/>
                </a:solidFill>
              </a:rPr>
              <a:t>il </a:t>
            </a:r>
            <a:r>
              <a:rPr lang="it-IT" sz="2000" b="1" dirty="0">
                <a:solidFill>
                  <a:schemeClr val="bg1"/>
                </a:solidFill>
              </a:rPr>
              <a:t>sale </a:t>
            </a:r>
            <a:r>
              <a:rPr lang="it-IT" sz="2000" b="1" dirty="0" smtClean="0">
                <a:solidFill>
                  <a:schemeClr val="bg1"/>
                </a:solidFill>
              </a:rPr>
              <a:t>alla base della fiamma del </a:t>
            </a:r>
            <a:r>
              <a:rPr lang="it-IT" sz="2000" b="1" dirty="0" err="1" smtClean="0">
                <a:solidFill>
                  <a:schemeClr val="bg1"/>
                </a:solidFill>
              </a:rPr>
              <a:t>becco-bunsen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  <a:hlinkClick r:id="rId3" action="ppaction://hlinksldjump"/>
              </a:rPr>
              <a:t>(fiamma ossidante</a:t>
            </a:r>
            <a:r>
              <a:rPr lang="it-IT" sz="2000" b="1" dirty="0" smtClean="0">
                <a:solidFill>
                  <a:schemeClr val="bg1"/>
                </a:solidFill>
              </a:rPr>
              <a:t>)</a:t>
            </a:r>
            <a:endParaRPr lang="it-IT" sz="2000" b="1" dirty="0">
              <a:solidFill>
                <a:schemeClr val="bg1"/>
              </a:solidFill>
            </a:endParaRPr>
          </a:p>
          <a:p>
            <a:r>
              <a:rPr lang="it-IT" sz="2200" b="1" dirty="0" smtClean="0">
                <a:solidFill>
                  <a:schemeClr val="bg1"/>
                </a:solidFill>
              </a:rPr>
              <a:t>Si noterà che sali diversi coloreranno la fiamma in modi differenti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703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CONCLUSIONI</a:t>
            </a:r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   I sali così trattati, ricevendo energia termica dalla fiamma, emettono una radiazione, caratteristica per ogni ione. Questa radiazione viene percepita dall'occhio umano come luce colorata.</a:t>
            </a:r>
          </a:p>
          <a:p>
            <a:endParaRPr lang="it-IT" dirty="0"/>
          </a:p>
        </p:txBody>
      </p:sp>
    </p:spTree>
  </p:cSld>
  <p:clrMapOvr>
    <a:masterClrMapping/>
  </p:clrMapOvr>
  <p:transition advTm="798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6000" y="2690336"/>
            <a:ext cx="4572000" cy="193899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 smtClean="0">
                <a:solidFill>
                  <a:srgbClr val="7030A0"/>
                </a:solidFill>
              </a:rPr>
              <a:t>Potassio (viola);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00B050"/>
                </a:solidFill>
              </a:rPr>
              <a:t>Rame (verde);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Calcio (rosso);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92D050"/>
                </a:solidFill>
              </a:rPr>
              <a:t>Bario (verde pallido);  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Sodio (giallo). 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5486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colorazioni della fiamma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9592" y="134076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sali che abbiamo testato hanno dato, al saggio, le seguenti colorazioni :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970784" cy="73025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Voce narrante: il nostro tecnico Michele</a:t>
            </a:r>
            <a:br>
              <a:rPr lang="it-IT" dirty="0" smtClean="0"/>
            </a:br>
            <a:r>
              <a:rPr lang="it-IT" dirty="0" smtClean="0"/>
              <a:t>Regia: la prof. di Scienze Danila Mastronardi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video</a:t>
            </a:r>
            <a:endParaRPr lang="it-IT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e 6"/>
          <p:cNvSpPr/>
          <p:nvPr/>
        </p:nvSpPr>
        <p:spPr>
          <a:xfrm>
            <a:off x="5508104" y="404664"/>
            <a:ext cx="30243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L’uso dei telefonini ci fu concesso esclusivamente per riprendere l’esperimento!!!</a:t>
            </a:r>
            <a:endParaRPr lang="it-IT" sz="1400" dirty="0"/>
          </a:p>
        </p:txBody>
      </p:sp>
      <p:pic>
        <p:nvPicPr>
          <p:cNvPr id="10" name="Video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4546" y="2500306"/>
            <a:ext cx="3952888" cy="2964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Cosa vuol dire “fiamma ossidante e riducente”?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Con tanto combustibile e poca aria hai una combustione difettosa, dove abbondano le particelle di carbonio non bruciato e l'ossido di carbonio. La temperatura della fiamma è (relativamente) bassa. L'ossido di carbonio è riducente.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Viceversa: con poco gas e tanta aria (e quindi tanto comburente) la combustione è completa, la fiamma è quindi caldissima (al massimo, circa 1400 gradi).</a:t>
            </a:r>
            <a:br>
              <a:rPr lang="it-IT" dirty="0" smtClean="0"/>
            </a:br>
            <a:r>
              <a:rPr lang="it-IT" dirty="0" smtClean="0"/>
              <a:t>Ai bordi del dardo (cono) azzurro hai un eccesso di aria, cioè quella non bruciata, che quindi contiene ossigeno ad alta temperatura: ecco l'effetto ossidante.</a:t>
            </a:r>
            <a:endParaRPr lang="it-IT" dirty="0"/>
          </a:p>
        </p:txBody>
      </p:sp>
      <p:sp>
        <p:nvSpPr>
          <p:cNvPr id="4" name="Inizio 3">
            <a:hlinkClick r:id="rId2" action="ppaction://hlinksldjump" highlightClick="1"/>
          </p:cNvPr>
          <p:cNvSpPr/>
          <p:nvPr/>
        </p:nvSpPr>
        <p:spPr>
          <a:xfrm>
            <a:off x="2051720" y="5949280"/>
            <a:ext cx="1296144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216</TotalTime>
  <Words>261</Words>
  <Application>Microsoft Office PowerPoint</Application>
  <PresentationFormat>Presentazione su schermo (4:3)</PresentationFormat>
  <Paragraphs>41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Tecnologia</vt:lpstr>
      <vt:lpstr>Liceo Scientifico  “Falcone” di pozzuoli</vt:lpstr>
      <vt:lpstr>SAGGIO ALLA FIAMMA  </vt:lpstr>
      <vt:lpstr>Obiettivo</vt:lpstr>
      <vt:lpstr>Diapositiva 4</vt:lpstr>
      <vt:lpstr>                  PROCEDIMENTO</vt:lpstr>
      <vt:lpstr>CONCLUSIONI</vt:lpstr>
      <vt:lpstr>Diapositiva 7</vt:lpstr>
      <vt:lpstr>Voce narrante: il nostro tecnico Michele Regia: la prof. di Scienze Danila Mastronardi </vt:lpstr>
      <vt:lpstr>Cosa vuol dire “fiamma ossidante e riducente”?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SAGGIO ALLA FIAMMA</dc:title>
  <dc:creator>Alunno</dc:creator>
  <cp:lastModifiedBy>Utente</cp:lastModifiedBy>
  <cp:revision>27</cp:revision>
  <dcterms:created xsi:type="dcterms:W3CDTF">2013-03-12T11:12:52Z</dcterms:created>
  <dcterms:modified xsi:type="dcterms:W3CDTF">2016-02-01T07:40:31Z</dcterms:modified>
</cp:coreProperties>
</file>